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完全无训练，基于参考图像的分割</a:t>
            </a:r>
            <a:r>
              <a:rPr lang="zh-CN" altLang="en-US"/>
              <a:t>方法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0540" y="571500"/>
            <a:ext cx="11620500" cy="2857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1855" y="89535"/>
            <a:ext cx="3724910" cy="6678930"/>
          </a:xfrm>
          <a:prstGeom prst="rect">
            <a:avLst/>
          </a:prstGeom>
        </p:spPr>
      </p:pic>
      <p:sp>
        <p:nvSpPr>
          <p:cNvPr id="5" name="线形标注 2 4"/>
          <p:cNvSpPr/>
          <p:nvPr/>
        </p:nvSpPr>
        <p:spPr>
          <a:xfrm>
            <a:off x="6153150" y="4217035"/>
            <a:ext cx="3359785" cy="1258570"/>
          </a:xfrm>
          <a:prstGeom prst="borderCallout2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tx1"/>
                </a:solidFill>
              </a:rPr>
              <a:t>在</a:t>
            </a:r>
            <a:r>
              <a:rPr lang="en-US" altLang="zh-CN">
                <a:solidFill>
                  <a:schemeClr val="tx1"/>
                </a:solidFill>
              </a:rPr>
              <a:t>COCO val2017</a:t>
            </a:r>
            <a:r>
              <a:rPr lang="zh-CN" altLang="en-US">
                <a:solidFill>
                  <a:schemeClr val="tx1"/>
                </a:solidFill>
              </a:rPr>
              <a:t>数据集上，每个实例类别使用</a:t>
            </a:r>
            <a:r>
              <a:rPr lang="en-US" altLang="zh-CN">
                <a:solidFill>
                  <a:schemeClr val="tx1"/>
                </a:solidFill>
              </a:rPr>
              <a:t>10</a:t>
            </a:r>
            <a:r>
              <a:rPr lang="zh-CN" altLang="en-US">
                <a:solidFill>
                  <a:schemeClr val="tx1"/>
                </a:solidFill>
              </a:rPr>
              <a:t>幅参考图片，就可以达到很好的</a:t>
            </a:r>
            <a:r>
              <a:rPr lang="zh-CN" altLang="en-US">
                <a:solidFill>
                  <a:schemeClr val="tx1"/>
                </a:solidFill>
              </a:rPr>
              <a:t>效果。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045" y="234950"/>
            <a:ext cx="5977255" cy="34302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595" y="320040"/>
            <a:ext cx="3729990" cy="44234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470" y="320040"/>
            <a:ext cx="6374130" cy="32150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845" y="3661410"/>
            <a:ext cx="3929380" cy="2777490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 flipV="1">
            <a:off x="612140" y="4389120"/>
            <a:ext cx="3703955" cy="19685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7345680" y="3224530"/>
            <a:ext cx="3703955" cy="19685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6225540" y="6419215"/>
            <a:ext cx="3703955" cy="19685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0285" y="930275"/>
            <a:ext cx="4419600" cy="4533900"/>
          </a:xfrm>
          <a:prstGeom prst="rect">
            <a:avLst/>
          </a:prstGeom>
        </p:spPr>
      </p:pic>
      <p:sp>
        <p:nvSpPr>
          <p:cNvPr id="5" name="线形标注 2 4"/>
          <p:cNvSpPr/>
          <p:nvPr/>
        </p:nvSpPr>
        <p:spPr>
          <a:xfrm>
            <a:off x="6968490" y="1592580"/>
            <a:ext cx="3359785" cy="2040255"/>
          </a:xfrm>
          <a:prstGeom prst="borderCallout2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40000"/>
              </a:lnSpc>
            </a:pPr>
            <a:r>
              <a:rPr lang="zh-CN" altLang="en-US">
                <a:solidFill>
                  <a:schemeClr val="tx1"/>
                </a:solidFill>
              </a:rPr>
              <a:t>作者还探讨了参考图像数量与平均精度之间的关系，发现随着数量增长，方差会逐渐</a:t>
            </a:r>
            <a:r>
              <a:rPr lang="zh-CN" altLang="en-US">
                <a:solidFill>
                  <a:schemeClr val="tx1"/>
                </a:solidFill>
              </a:rPr>
              <a:t>降低。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线形标注 2 5"/>
          <p:cNvSpPr/>
          <p:nvPr/>
        </p:nvSpPr>
        <p:spPr>
          <a:xfrm>
            <a:off x="7023100" y="3912870"/>
            <a:ext cx="3359785" cy="2040255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3666"/>
              <a:gd name="adj6" fmla="val -52579"/>
            </a:avLst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40000"/>
              </a:lnSpc>
            </a:pPr>
            <a:r>
              <a:rPr lang="zh-CN" altLang="en-US">
                <a:solidFill>
                  <a:schemeClr val="tx1"/>
                </a:solidFill>
              </a:rPr>
              <a:t>而对于</a:t>
            </a:r>
            <a:r>
              <a:rPr lang="en-US" altLang="zh-CN">
                <a:solidFill>
                  <a:schemeClr val="tx1"/>
                </a:solidFill>
              </a:rPr>
              <a:t>1-3 shots</a:t>
            </a:r>
            <a:r>
              <a:rPr lang="zh-CN" altLang="en-US">
                <a:solidFill>
                  <a:schemeClr val="tx1"/>
                </a:solidFill>
              </a:rPr>
              <a:t>来说，方差会比较高。这意味着，参考图像的选取十分</a:t>
            </a:r>
            <a:r>
              <a:rPr lang="zh-CN" altLang="en-US">
                <a:solidFill>
                  <a:schemeClr val="tx1"/>
                </a:solidFill>
              </a:rPr>
              <a:t>重要。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0935" y="100965"/>
            <a:ext cx="3686810" cy="64306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5570" y="4768850"/>
            <a:ext cx="4305300" cy="1706880"/>
          </a:xfrm>
          <a:prstGeom prst="rect">
            <a:avLst/>
          </a:prstGeom>
        </p:spPr>
      </p:pic>
      <p:sp>
        <p:nvSpPr>
          <p:cNvPr id="6" name="线形标注 2 5"/>
          <p:cNvSpPr/>
          <p:nvPr/>
        </p:nvSpPr>
        <p:spPr>
          <a:xfrm>
            <a:off x="6896100" y="369570"/>
            <a:ext cx="5173980" cy="296037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6906"/>
              <a:gd name="adj6" fmla="val -39494"/>
            </a:avLst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40000"/>
              </a:lnSpc>
            </a:pPr>
            <a:r>
              <a:rPr lang="zh-CN" altLang="en-US">
                <a:solidFill>
                  <a:schemeClr val="tx1"/>
                </a:solidFill>
              </a:rPr>
              <a:t>尽管如此，该工作还存在一些局限</a:t>
            </a:r>
            <a:r>
              <a:rPr lang="zh-CN" altLang="en-US">
                <a:solidFill>
                  <a:schemeClr val="tx1"/>
                </a:solidFill>
              </a:rPr>
              <a:t>性。</a:t>
            </a:r>
            <a:endParaRPr lang="zh-CN" altLang="en-US">
              <a:solidFill>
                <a:schemeClr val="tx1"/>
              </a:solidFill>
            </a:endParaRPr>
          </a:p>
          <a:p>
            <a:pPr algn="ctr">
              <a:lnSpc>
                <a:spcPct val="140000"/>
              </a:lnSpc>
            </a:pPr>
            <a:r>
              <a:rPr lang="en-US" altLang="zh-CN">
                <a:solidFill>
                  <a:schemeClr val="tx1"/>
                </a:solidFill>
              </a:rPr>
              <a:t>1</a:t>
            </a:r>
            <a:r>
              <a:rPr lang="zh-CN" altLang="en-US">
                <a:solidFill>
                  <a:schemeClr val="tx1"/>
                </a:solidFill>
              </a:rPr>
              <a:t>、混淆语义相似的</a:t>
            </a:r>
            <a:r>
              <a:rPr lang="zh-CN" altLang="en-US">
                <a:solidFill>
                  <a:schemeClr val="tx1"/>
                </a:solidFill>
              </a:rPr>
              <a:t>类别。</a:t>
            </a:r>
            <a:endParaRPr lang="zh-CN" altLang="en-US">
              <a:solidFill>
                <a:schemeClr val="tx1"/>
              </a:solidFill>
            </a:endParaRPr>
          </a:p>
          <a:p>
            <a:pPr algn="ctr">
              <a:lnSpc>
                <a:spcPct val="140000"/>
              </a:lnSpc>
            </a:pPr>
            <a:r>
              <a:rPr lang="en-US" altLang="zh-CN">
                <a:solidFill>
                  <a:schemeClr val="tx1"/>
                </a:solidFill>
              </a:rPr>
              <a:t>2</a:t>
            </a:r>
            <a:r>
              <a:rPr lang="zh-CN" altLang="en-US">
                <a:solidFill>
                  <a:schemeClr val="tx1"/>
                </a:solidFill>
              </a:rPr>
              <a:t>、遗漏一些精细和细小的</a:t>
            </a:r>
            <a:r>
              <a:rPr lang="zh-CN" altLang="en-US">
                <a:solidFill>
                  <a:schemeClr val="tx1"/>
                </a:solidFill>
              </a:rPr>
              <a:t>物体</a:t>
            </a:r>
            <a:endParaRPr lang="zh-CN" altLang="en-US">
              <a:solidFill>
                <a:schemeClr val="tx1"/>
              </a:solidFill>
            </a:endParaRPr>
          </a:p>
          <a:p>
            <a:pPr algn="ctr">
              <a:lnSpc>
                <a:spcPct val="140000"/>
              </a:lnSpc>
            </a:pPr>
            <a:r>
              <a:rPr lang="en-US" altLang="zh-CN">
                <a:solidFill>
                  <a:schemeClr val="tx1"/>
                </a:solidFill>
              </a:rPr>
              <a:t>3</a:t>
            </a:r>
            <a:r>
              <a:rPr lang="zh-CN" altLang="en-US">
                <a:solidFill>
                  <a:schemeClr val="tx1"/>
                </a:solidFill>
              </a:rPr>
              <a:t>、在拥挤场景中无法检测</a:t>
            </a:r>
            <a:r>
              <a:rPr lang="zh-CN" altLang="en-US">
                <a:solidFill>
                  <a:schemeClr val="tx1"/>
                </a:solidFill>
              </a:rPr>
              <a:t>出所有</a:t>
            </a:r>
            <a:r>
              <a:rPr lang="zh-CN" altLang="en-US">
                <a:solidFill>
                  <a:schemeClr val="tx1"/>
                </a:solidFill>
              </a:rPr>
              <a:t>物体。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5665" y="412115"/>
            <a:ext cx="4411980" cy="5875020"/>
          </a:xfrm>
          <a:prstGeom prst="rect">
            <a:avLst/>
          </a:prstGeom>
        </p:spPr>
      </p:pic>
      <p:sp>
        <p:nvSpPr>
          <p:cNvPr id="5" name="线形标注 2 4"/>
          <p:cNvSpPr/>
          <p:nvPr/>
        </p:nvSpPr>
        <p:spPr>
          <a:xfrm>
            <a:off x="6842125" y="412115"/>
            <a:ext cx="3359785" cy="1232535"/>
          </a:xfrm>
          <a:prstGeom prst="borderCallout2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40000"/>
              </a:lnSpc>
            </a:pPr>
            <a:r>
              <a:rPr lang="zh-CN" altLang="en-US">
                <a:solidFill>
                  <a:schemeClr val="tx1"/>
                </a:solidFill>
              </a:rPr>
              <a:t>本文提出了一种完全无训练的图像分割方法，综合了</a:t>
            </a:r>
            <a:r>
              <a:rPr lang="en-US" altLang="zh-CN">
                <a:solidFill>
                  <a:schemeClr val="tx1"/>
                </a:solidFill>
              </a:rPr>
              <a:t>SAM</a:t>
            </a:r>
            <a:r>
              <a:rPr lang="zh-CN" altLang="en-US">
                <a:solidFill>
                  <a:schemeClr val="tx1"/>
                </a:solidFill>
              </a:rPr>
              <a:t>的分割能力和</a:t>
            </a:r>
            <a:r>
              <a:rPr lang="en-US" altLang="zh-CN">
                <a:solidFill>
                  <a:schemeClr val="tx1"/>
                </a:solidFill>
              </a:rPr>
              <a:t>DINO</a:t>
            </a:r>
            <a:r>
              <a:rPr lang="zh-CN" altLang="en-US">
                <a:solidFill>
                  <a:schemeClr val="tx1"/>
                </a:solidFill>
              </a:rPr>
              <a:t>的特征表示</a:t>
            </a:r>
            <a:r>
              <a:rPr lang="zh-CN" altLang="en-US">
                <a:solidFill>
                  <a:schemeClr val="tx1"/>
                </a:solidFill>
              </a:rPr>
              <a:t>能力。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线形标注 2 5"/>
          <p:cNvSpPr/>
          <p:nvPr/>
        </p:nvSpPr>
        <p:spPr>
          <a:xfrm>
            <a:off x="6842125" y="2015490"/>
            <a:ext cx="3359785" cy="723265"/>
          </a:xfrm>
          <a:prstGeom prst="borderCallout2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40000"/>
              </a:lnSpc>
            </a:pPr>
            <a:r>
              <a:rPr lang="zh-CN" altLang="en-US">
                <a:solidFill>
                  <a:schemeClr val="tx1"/>
                </a:solidFill>
              </a:rPr>
              <a:t>在多个数据集上，达到了最先进</a:t>
            </a:r>
            <a:r>
              <a:rPr lang="zh-CN" altLang="en-US">
                <a:solidFill>
                  <a:schemeClr val="tx1"/>
                </a:solidFill>
              </a:rPr>
              <a:t>性能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线形标注 2 8"/>
          <p:cNvSpPr/>
          <p:nvPr/>
        </p:nvSpPr>
        <p:spPr>
          <a:xfrm>
            <a:off x="6842125" y="3348990"/>
            <a:ext cx="4830445" cy="263017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9169"/>
              <a:gd name="adj6" fmla="val -34810"/>
            </a:avLst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40000"/>
              </a:lnSpc>
            </a:pPr>
            <a:r>
              <a:rPr lang="en-US" altLang="zh-CN">
                <a:solidFill>
                  <a:schemeClr val="tx1"/>
                </a:solidFill>
              </a:rPr>
              <a:t>1</a:t>
            </a:r>
            <a:r>
              <a:rPr lang="zh-CN" altLang="en-US">
                <a:solidFill>
                  <a:schemeClr val="tx1"/>
                </a:solidFill>
              </a:rPr>
              <a:t>、探索一种可学习的方式，用来选取更好的参考</a:t>
            </a:r>
            <a:r>
              <a:rPr lang="zh-CN" altLang="en-US">
                <a:solidFill>
                  <a:schemeClr val="tx1"/>
                </a:solidFill>
              </a:rPr>
              <a:t>图像。</a:t>
            </a:r>
            <a:endParaRPr lang="zh-CN" altLang="en-US">
              <a:solidFill>
                <a:schemeClr val="tx1"/>
              </a:solidFill>
            </a:endParaRPr>
          </a:p>
          <a:p>
            <a:pPr algn="ctr">
              <a:lnSpc>
                <a:spcPct val="140000"/>
              </a:lnSpc>
            </a:pPr>
            <a:r>
              <a:rPr lang="en-US" altLang="zh-CN">
                <a:solidFill>
                  <a:schemeClr val="tx1"/>
                </a:solidFill>
              </a:rPr>
              <a:t>2</a:t>
            </a:r>
            <a:r>
              <a:rPr lang="zh-CN" altLang="en-US">
                <a:solidFill>
                  <a:schemeClr val="tx1"/>
                </a:solidFill>
              </a:rPr>
              <a:t>、解决</a:t>
            </a:r>
            <a:r>
              <a:rPr lang="en-US" altLang="zh-CN">
                <a:solidFill>
                  <a:schemeClr val="tx1"/>
                </a:solidFill>
              </a:rPr>
              <a:t>DINOv2</a:t>
            </a:r>
            <a:r>
              <a:rPr lang="zh-CN" altLang="en-US">
                <a:solidFill>
                  <a:schemeClr val="tx1"/>
                </a:solidFill>
              </a:rPr>
              <a:t>的特征在细粒度方面存在的全局语义特征</a:t>
            </a:r>
            <a:r>
              <a:rPr lang="zh-CN" altLang="en-US">
                <a:solidFill>
                  <a:schemeClr val="tx1"/>
                </a:solidFill>
              </a:rPr>
              <a:t>偏差。</a:t>
            </a:r>
            <a:endParaRPr lang="zh-CN" altLang="en-US">
              <a:solidFill>
                <a:schemeClr val="tx1"/>
              </a:solidFill>
            </a:endParaRPr>
          </a:p>
          <a:p>
            <a:pPr algn="ctr">
              <a:lnSpc>
                <a:spcPct val="140000"/>
              </a:lnSpc>
            </a:pPr>
            <a:r>
              <a:rPr lang="en-US" altLang="zh-CN">
                <a:solidFill>
                  <a:schemeClr val="tx1"/>
                </a:solidFill>
              </a:rPr>
              <a:t>3</a:t>
            </a:r>
            <a:r>
              <a:rPr lang="zh-CN" altLang="en-US">
                <a:solidFill>
                  <a:schemeClr val="tx1"/>
                </a:solidFill>
              </a:rPr>
              <a:t>、提升内部记忆仓库的原型</a:t>
            </a:r>
            <a:r>
              <a:rPr lang="zh-CN" altLang="en-US">
                <a:solidFill>
                  <a:schemeClr val="tx1"/>
                </a:solidFill>
              </a:rPr>
              <a:t>表示。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15665" y="236220"/>
            <a:ext cx="8302625" cy="4604385"/>
          </a:xfrm>
          <a:prstGeom prst="rect">
            <a:avLst/>
          </a:prstGeom>
        </p:spPr>
      </p:pic>
      <p:sp>
        <p:nvSpPr>
          <p:cNvPr id="5" name="线形标注 2 4"/>
          <p:cNvSpPr/>
          <p:nvPr/>
        </p:nvSpPr>
        <p:spPr>
          <a:xfrm>
            <a:off x="812165" y="4389120"/>
            <a:ext cx="4067810" cy="1643380"/>
          </a:xfrm>
          <a:prstGeom prst="borderCallout2">
            <a:avLst>
              <a:gd name="adj1" fmla="val 47372"/>
              <a:gd name="adj2" fmla="val 102941"/>
              <a:gd name="adj3" fmla="val 42117"/>
              <a:gd name="adj4" fmla="val 116278"/>
              <a:gd name="adj5" fmla="val 12944"/>
              <a:gd name="adj6" fmla="val 122053"/>
            </a:avLst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很可能严重依赖于</a:t>
            </a:r>
            <a:r>
              <a:rPr lang="en-US" altLang="zh-CN">
                <a:solidFill>
                  <a:schemeClr val="tx1"/>
                </a:solidFill>
              </a:rPr>
              <a:t>SAMv2</a:t>
            </a:r>
            <a:r>
              <a:rPr lang="zh-CN" altLang="en-US">
                <a:solidFill>
                  <a:schemeClr val="tx1"/>
                </a:solidFill>
              </a:rPr>
              <a:t>的</a:t>
            </a:r>
            <a:r>
              <a:rPr lang="zh-CN" altLang="en-US">
                <a:solidFill>
                  <a:schemeClr val="tx1"/>
                </a:solidFill>
              </a:rPr>
              <a:t>分割效果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79450" y="185420"/>
            <a:ext cx="5184775" cy="6301105"/>
          </a:xfrm>
          <a:prstGeom prst="rect">
            <a:avLst/>
          </a:prstGeom>
        </p:spPr>
      </p:pic>
      <p:sp>
        <p:nvSpPr>
          <p:cNvPr id="9" name="线形标注 2(带边框和强调线) 8"/>
          <p:cNvSpPr/>
          <p:nvPr/>
        </p:nvSpPr>
        <p:spPr>
          <a:xfrm>
            <a:off x="6777355" y="943610"/>
            <a:ext cx="4002405" cy="1233170"/>
          </a:xfrm>
          <a:prstGeom prst="accentBorderCallout2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tx1"/>
                </a:solidFill>
              </a:rPr>
              <a:t>图像分割模型的效果依赖于</a:t>
            </a:r>
            <a:r>
              <a:rPr lang="zh-CN" altLang="en-US">
                <a:solidFill>
                  <a:schemeClr val="tx1"/>
                </a:solidFill>
              </a:rPr>
              <a:t>标注，</a:t>
            </a:r>
            <a:endParaRPr lang="zh-CN" altLang="en-US">
              <a:solidFill>
                <a:schemeClr val="tx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tx1"/>
                </a:solidFill>
              </a:rPr>
              <a:t>通用分割模型例如</a:t>
            </a:r>
            <a:r>
              <a:rPr lang="en-US" altLang="zh-CN">
                <a:solidFill>
                  <a:schemeClr val="tx1"/>
                </a:solidFill>
              </a:rPr>
              <a:t>SAM</a:t>
            </a:r>
            <a:r>
              <a:rPr lang="zh-CN" altLang="en-US">
                <a:solidFill>
                  <a:schemeClr val="tx1"/>
                </a:solidFill>
              </a:rPr>
              <a:t>，依然需要手工的视觉提示，或者复杂的</a:t>
            </a:r>
            <a:r>
              <a:rPr lang="zh-CN" altLang="en-US">
                <a:solidFill>
                  <a:schemeClr val="tx1"/>
                </a:solidFill>
              </a:rPr>
              <a:t>提示生成。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线形标注 2(带边框和强调线) 11"/>
          <p:cNvSpPr/>
          <p:nvPr/>
        </p:nvSpPr>
        <p:spPr>
          <a:xfrm>
            <a:off x="6698615" y="2707005"/>
            <a:ext cx="4002405" cy="2544445"/>
          </a:xfrm>
          <a:prstGeom prst="accentBorderCallout2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tx1"/>
                </a:solidFill>
              </a:rPr>
              <a:t>这篇文章的方法仅仅需要几副参考图像，在多个数据集上达到最好的</a:t>
            </a:r>
            <a:r>
              <a:rPr lang="zh-CN" altLang="en-US">
                <a:solidFill>
                  <a:schemeClr val="tx1"/>
                </a:solidFill>
              </a:rPr>
              <a:t>效果。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5485" y="302260"/>
            <a:ext cx="10872470" cy="60293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6470" y="3611880"/>
            <a:ext cx="4221480" cy="8001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70" y="447040"/>
            <a:ext cx="4381500" cy="3276600"/>
          </a:xfrm>
          <a:prstGeom prst="rect">
            <a:avLst/>
          </a:prstGeom>
        </p:spPr>
      </p:pic>
      <p:sp>
        <p:nvSpPr>
          <p:cNvPr id="7" name="线形标注 2 6"/>
          <p:cNvSpPr/>
          <p:nvPr/>
        </p:nvSpPr>
        <p:spPr>
          <a:xfrm>
            <a:off x="5942965" y="387350"/>
            <a:ext cx="3644900" cy="940435"/>
          </a:xfrm>
          <a:prstGeom prst="borderCallout2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SAM</a:t>
            </a:r>
            <a:r>
              <a:rPr lang="zh-CN" altLang="en-US">
                <a:solidFill>
                  <a:schemeClr val="tx1"/>
                </a:solidFill>
              </a:rPr>
              <a:t>模型根据提示进行</a:t>
            </a:r>
            <a:r>
              <a:rPr lang="zh-CN" altLang="en-US">
                <a:solidFill>
                  <a:schemeClr val="tx1"/>
                </a:solidFill>
              </a:rPr>
              <a:t>分割。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线形标注 2 8"/>
          <p:cNvSpPr/>
          <p:nvPr/>
        </p:nvSpPr>
        <p:spPr>
          <a:xfrm>
            <a:off x="2080895" y="4284345"/>
            <a:ext cx="3644900" cy="23876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2579"/>
              <a:gd name="adj6" fmla="val 31114"/>
            </a:avLst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en-US" altLang="zh-CN">
                <a:solidFill>
                  <a:schemeClr val="tx1"/>
                </a:solidFill>
              </a:rPr>
              <a:t>1</a:t>
            </a:r>
            <a:r>
              <a:rPr lang="zh-CN" altLang="en-US">
                <a:solidFill>
                  <a:schemeClr val="tx1"/>
                </a:solidFill>
              </a:rPr>
              <a:t>、</a:t>
            </a:r>
            <a:r>
              <a:rPr lang="en-US" altLang="zh-CN">
                <a:solidFill>
                  <a:schemeClr val="tx1"/>
                </a:solidFill>
              </a:rPr>
              <a:t>Image </a:t>
            </a:r>
            <a:r>
              <a:rPr lang="en-US" altLang="zh-CN">
                <a:solidFill>
                  <a:schemeClr val="tx1"/>
                </a:solidFill>
              </a:rPr>
              <a:t>Encoder</a:t>
            </a:r>
            <a:endParaRPr lang="en-US" altLang="zh-CN">
              <a:solidFill>
                <a:schemeClr val="tx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altLang="zh-CN">
                <a:solidFill>
                  <a:schemeClr val="tx1"/>
                </a:solidFill>
              </a:rPr>
              <a:t>2</a:t>
            </a:r>
            <a:r>
              <a:rPr lang="zh-CN" altLang="en-US">
                <a:solidFill>
                  <a:schemeClr val="tx1"/>
                </a:solidFill>
              </a:rPr>
              <a:t>、</a:t>
            </a:r>
            <a:r>
              <a:rPr lang="en-US" altLang="zh-CN">
                <a:solidFill>
                  <a:schemeClr val="tx1"/>
                </a:solidFill>
              </a:rPr>
              <a:t>Prompt </a:t>
            </a:r>
            <a:r>
              <a:rPr lang="en-US" altLang="zh-CN">
                <a:solidFill>
                  <a:schemeClr val="tx1"/>
                </a:solidFill>
              </a:rPr>
              <a:t>Encoder</a:t>
            </a:r>
            <a:endParaRPr lang="en-US" altLang="zh-CN">
              <a:solidFill>
                <a:schemeClr val="tx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altLang="zh-CN">
                <a:solidFill>
                  <a:schemeClr val="tx1"/>
                </a:solidFill>
              </a:rPr>
              <a:t>3</a:t>
            </a:r>
            <a:r>
              <a:rPr lang="zh-CN" altLang="en-US">
                <a:solidFill>
                  <a:schemeClr val="tx1"/>
                </a:solidFill>
              </a:rPr>
              <a:t>、</a:t>
            </a:r>
            <a:r>
              <a:rPr lang="en-US" altLang="zh-CN">
                <a:solidFill>
                  <a:schemeClr val="tx1"/>
                </a:solidFill>
              </a:rPr>
              <a:t>Mask Decode</a:t>
            </a:r>
            <a:r>
              <a:rPr lang="en-US" altLang="zh-CN">
                <a:solidFill>
                  <a:schemeClr val="tx1"/>
                </a:solidFill>
              </a:rPr>
              <a:t>r</a:t>
            </a:r>
            <a:endParaRPr lang="en-US" altLang="zh-CN">
              <a:solidFill>
                <a:schemeClr val="tx1"/>
              </a:solidFill>
            </a:endParaRPr>
          </a:p>
          <a:p>
            <a:pPr algn="ctr">
              <a:lnSpc>
                <a:spcPct val="120000"/>
              </a:lnSpc>
            </a:pPr>
            <a:endParaRPr lang="en-US" altLang="zh-CN">
              <a:solidFill>
                <a:schemeClr val="tx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altLang="zh-CN">
                <a:solidFill>
                  <a:schemeClr val="tx1"/>
                </a:solidFill>
              </a:rPr>
              <a:t>SAM</a:t>
            </a:r>
            <a:r>
              <a:rPr lang="zh-CN" altLang="en-US">
                <a:solidFill>
                  <a:schemeClr val="tx1"/>
                </a:solidFill>
              </a:rPr>
              <a:t>能分割万物，还是却不知道分割出的是</a:t>
            </a:r>
            <a:r>
              <a:rPr lang="zh-CN" altLang="en-US">
                <a:solidFill>
                  <a:schemeClr val="tx1"/>
                </a:solidFill>
              </a:rPr>
              <a:t>什么。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7460" y="1457960"/>
            <a:ext cx="4030345" cy="47542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5510" y="606425"/>
            <a:ext cx="4297680" cy="31927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45" y="3907790"/>
            <a:ext cx="4229100" cy="5410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455" y="4347845"/>
            <a:ext cx="4373880" cy="1303020"/>
          </a:xfrm>
          <a:prstGeom prst="rect">
            <a:avLst/>
          </a:prstGeom>
        </p:spPr>
      </p:pic>
      <p:sp>
        <p:nvSpPr>
          <p:cNvPr id="8" name="线形标注 2 7"/>
          <p:cNvSpPr/>
          <p:nvPr/>
        </p:nvSpPr>
        <p:spPr>
          <a:xfrm>
            <a:off x="5936615" y="267970"/>
            <a:ext cx="3597910" cy="147066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3860"/>
              <a:gd name="adj6" fmla="val -48323"/>
            </a:avLst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en-US" altLang="zh-CN">
                <a:solidFill>
                  <a:schemeClr val="tx1"/>
                </a:solidFill>
              </a:rPr>
              <a:t>DINOv2</a:t>
            </a:r>
            <a:r>
              <a:rPr lang="zh-CN" altLang="en-US">
                <a:solidFill>
                  <a:schemeClr val="tx1"/>
                </a:solidFill>
              </a:rPr>
              <a:t>是一个自监督方式训练的视觉模型，以</a:t>
            </a:r>
            <a:r>
              <a:rPr lang="en-US" altLang="zh-CN">
                <a:solidFill>
                  <a:schemeClr val="tx1"/>
                </a:solidFill>
              </a:rPr>
              <a:t>ViT</a:t>
            </a:r>
            <a:r>
              <a:rPr lang="zh-CN" altLang="en-US">
                <a:solidFill>
                  <a:schemeClr val="tx1"/>
                </a:solidFill>
              </a:rPr>
              <a:t>作为</a:t>
            </a:r>
            <a:r>
              <a:rPr lang="zh-CN" altLang="en-US">
                <a:solidFill>
                  <a:schemeClr val="tx1"/>
                </a:solidFill>
              </a:rPr>
              <a:t>骨干网络。</a:t>
            </a:r>
            <a:endParaRPr lang="zh-CN" altLang="en-US">
              <a:solidFill>
                <a:schemeClr val="tx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zh-CN" altLang="en-US">
                <a:solidFill>
                  <a:schemeClr val="tx1"/>
                </a:solidFill>
              </a:rPr>
              <a:t>在大量图片数据上进行</a:t>
            </a:r>
            <a:r>
              <a:rPr lang="zh-CN" altLang="en-US">
                <a:solidFill>
                  <a:schemeClr val="tx1"/>
                </a:solidFill>
              </a:rPr>
              <a:t>训练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线形标注 2 8"/>
          <p:cNvSpPr/>
          <p:nvPr/>
        </p:nvSpPr>
        <p:spPr>
          <a:xfrm>
            <a:off x="5936615" y="1953260"/>
            <a:ext cx="3597910" cy="136271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3860"/>
              <a:gd name="adj6" fmla="val -48323"/>
            </a:avLst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en-US" altLang="zh-CN">
                <a:solidFill>
                  <a:schemeClr val="tx1"/>
                </a:solidFill>
              </a:rPr>
              <a:t>DINOv2</a:t>
            </a:r>
            <a:r>
              <a:rPr lang="zh-CN" altLang="en-US">
                <a:solidFill>
                  <a:schemeClr val="tx1"/>
                </a:solidFill>
              </a:rPr>
              <a:t>可以作为图像编码器，得到密集的图像特征嵌入，并且具有很好的</a:t>
            </a:r>
            <a:r>
              <a:rPr lang="zh-CN" altLang="en-US">
                <a:solidFill>
                  <a:schemeClr val="tx1"/>
                </a:solidFill>
              </a:rPr>
              <a:t>可迁移性。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0680" y="3429000"/>
            <a:ext cx="6253480" cy="26752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965" y="3037205"/>
            <a:ext cx="5967730" cy="33096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685" y="133985"/>
            <a:ext cx="4419600" cy="35814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090" y="133985"/>
            <a:ext cx="4267200" cy="2903220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 flipH="1">
            <a:off x="3772535" y="2745740"/>
            <a:ext cx="2723515" cy="15506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965" y="3037205"/>
            <a:ext cx="5967730" cy="33096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090" y="133985"/>
            <a:ext cx="4267200" cy="2903220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 flipH="1">
            <a:off x="5747385" y="2374900"/>
            <a:ext cx="1212850" cy="10598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7375" y="321945"/>
            <a:ext cx="4373880" cy="58293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315" y="3037205"/>
            <a:ext cx="6393180" cy="35458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090" y="133985"/>
            <a:ext cx="4267200" cy="2903220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 flipH="1">
            <a:off x="3686810" y="1738630"/>
            <a:ext cx="3982085" cy="36645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145" y="133985"/>
            <a:ext cx="3446780" cy="10864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4140" y="1345565"/>
            <a:ext cx="3019425" cy="25387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6535" y="3884295"/>
            <a:ext cx="3046730" cy="2487930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>
            <a:off x="5946140" y="2745740"/>
            <a:ext cx="2656840" cy="1524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6794500" y="5184140"/>
            <a:ext cx="1059815" cy="4171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2755" y="172720"/>
            <a:ext cx="7130415" cy="6319520"/>
          </a:xfrm>
          <a:prstGeom prst="rect">
            <a:avLst/>
          </a:prstGeom>
        </p:spPr>
      </p:pic>
      <p:sp>
        <p:nvSpPr>
          <p:cNvPr id="5" name="线形标注 2 4"/>
          <p:cNvSpPr/>
          <p:nvPr/>
        </p:nvSpPr>
        <p:spPr>
          <a:xfrm>
            <a:off x="8662670" y="1129030"/>
            <a:ext cx="2405380" cy="1815465"/>
          </a:xfrm>
          <a:prstGeom prst="borderCallout2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在多种类型的</a:t>
            </a:r>
            <a:r>
              <a:rPr lang="zh-CN" altLang="en-US">
                <a:solidFill>
                  <a:schemeClr val="tx1"/>
                </a:solidFill>
              </a:rPr>
              <a:t>图像上，只给一个样例，同样达到很好的</a:t>
            </a:r>
            <a:r>
              <a:rPr lang="zh-CN" altLang="en-US">
                <a:solidFill>
                  <a:schemeClr val="tx1"/>
                </a:solidFill>
              </a:rPr>
              <a:t>效果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628</Words>
  <Application>WPS 演示</Application>
  <PresentationFormat>宽屏</PresentationFormat>
  <Paragraphs>45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Arial</vt:lpstr>
      <vt:lpstr>宋体</vt:lpstr>
      <vt:lpstr>Wingdings</vt:lpstr>
      <vt:lpstr>Arial Unicode MS</vt:lpstr>
      <vt:lpstr>Calibri</vt:lpstr>
      <vt:lpstr>微软雅黑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Xinglin Yu</dc:creator>
  <cp:lastModifiedBy>于兴林</cp:lastModifiedBy>
  <cp:revision>10</cp:revision>
  <dcterms:created xsi:type="dcterms:W3CDTF">2023-08-09T12:44:00Z</dcterms:created>
  <dcterms:modified xsi:type="dcterms:W3CDTF">2025-11-13T14:06:45Z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D17993673B714D61A1126666F8856C4A_12</vt:lpwstr>
  </property>
</Properties>
</file>

<file path=docProps/thumbnail.jpeg>
</file>